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58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D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594CBB-C074-47BF-81DD-25ACB3C51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50EAA1-CE28-430B-91A4-8445CB342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562E29-6932-470C-B1E4-D7B327F3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35EA4E-4F81-4A0B-880C-6CFBB7343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D2DB55-B2ED-4A73-915B-AD236098B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65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57B945-6B6D-4FA3-8783-F546CBA0C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386FA0-816C-40D0-BFEB-A80DC47733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C149EC-FA82-4AC9-9694-3542D24C9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38EF83-47BA-4E37-9984-41E309C8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3BDB5F-CEA7-449C-8557-2A211A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175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DA8433-8223-4FE7-9EBC-E8742FF160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40CE36-31A5-4DF0-8A11-509AEFB81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0B636E-5031-4B98-8F68-405463E9D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65C743-FC0E-4C90-81C7-0811C4B8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A98644-7CF3-4378-A647-1F9520434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57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8B4C5-F54F-4484-AB96-D20BB93B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DEFFC3-4515-4742-9D78-BE6C16177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3D6BEF-D92A-490C-A58A-D1F22B0D7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BBD916-C2CD-4DE7-A5CE-3ED3EDEC1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563D2B-41E5-44AF-9025-409D2830D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58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EA649-52AE-4CAE-A07F-7794A314F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CC19E2-1438-4C73-B8F8-A6850B533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CD8E5E-F965-4B5C-A6E4-DC1CF1EF8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21CF2D-FAC0-4793-AD52-70BA268AA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6A9D4E-00D4-4572-8DB2-30469AD27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98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AFB11-D7B4-4D9C-BFEE-78CBD3715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3F0CDA-159B-439F-9DD0-3C134691C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3D0FDE-66F6-4536-B412-D6CB94DC9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1741C9-07F4-4293-8D27-B04A06BE0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AEC816-BEBC-46C0-854F-469189D9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B929B2-1104-483E-B89C-88CF4FE11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514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3ADA7-F227-4C8F-B1AD-781F88592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E38016-6CE6-4D1B-BD0E-537E9BF36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E9BE8D-5D0C-4AE7-96D1-5C769A405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6A403B0-C44D-4E5E-8F0C-F4E36B93F7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DC1399-3BBA-4596-B057-56767C35DD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D9EAC05-BFF2-475B-829C-33AE2BC0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C4A8D5B-FB87-4728-86CF-77AA177B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CBF3C25-DEFB-4CBF-B334-CB7065CC9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475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356D9-3B84-4375-8F03-A08460B73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5045A75-1118-4566-B39E-4B794B34EC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DA4BB1-1BAD-4974-A219-58A9F884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5FBEE7-FD88-4A35-A38A-DB7C63188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203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4B062DD-8906-4129-BD6C-2E5756708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70178-8AB0-40AD-BBA3-8CB50A3CC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FBE62F-6643-448B-83BF-198B95FD9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1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094BF-2C48-4C91-A52C-881063085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E2CB09-2D9F-4D88-8FE1-13244DB07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A962C4-3B73-4BAF-AAF5-C7D8E7716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3293EF-92CD-4E5C-8A2C-4166A5329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3C0351-93A7-4A58-B652-B75657300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6BF77C-1172-4EDC-84C2-72804E947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990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7A3F0-D99D-41F8-9CF2-8D988FCCF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7DCAAEF-4873-464C-99E1-317FFA3D09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801F6E-81CF-495E-A188-9C43630BD5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D685E1-E9B5-4B97-B81E-DA37B1FD8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E83D5E-59D3-45D3-AB99-5F7EDE4E2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103199-AA5A-4BF4-8F1B-5A15769F2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019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EF771-0B03-4282-86DB-019A4CF54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D98100-09D3-4CF9-B638-4A386797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00A281-4BB1-4E54-B053-D75E6B4870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465D3-FC8B-43CE-8DE8-5DBB7B0FBFD3}" type="datetimeFigureOut">
              <a:rPr lang="ru-RU" smtClean="0"/>
              <a:t>29.10.2022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8A40D-1F06-40D0-9F20-93EA73D7D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D9AF52-085C-4095-9FD7-2191ADC3E8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4FC60-D699-4958-B996-F02220B07F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012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ОО &quot;Венд-Лаб&quot;">
            <a:extLst>
              <a:ext uri="{FF2B5EF4-FFF2-40B4-BE49-F238E27FC236}">
                <a16:creationId xmlns:a16="http://schemas.microsoft.com/office/drawing/2014/main" id="{BCE187E9-C531-4748-ABB5-6C9504A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4" y="4465"/>
            <a:ext cx="16097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B6615-DC0B-46C5-A86F-EC673FE36A20}"/>
              </a:ext>
            </a:extLst>
          </p:cNvPr>
          <p:cNvSpPr txBox="1"/>
          <p:nvPr/>
        </p:nvSpPr>
        <p:spPr>
          <a:xfrm>
            <a:off x="1954306" y="0"/>
            <a:ext cx="10237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решения для вендинга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EBF1D6-4DAA-4664-822F-8C7FE162989E}"/>
              </a:ext>
            </a:extLst>
          </p:cNvPr>
          <p:cNvSpPr/>
          <p:nvPr/>
        </p:nvSpPr>
        <p:spPr>
          <a:xfrm>
            <a:off x="0" y="0"/>
            <a:ext cx="89647" cy="6858000"/>
          </a:xfrm>
          <a:prstGeom prst="rect">
            <a:avLst/>
          </a:prstGeom>
          <a:solidFill>
            <a:srgbClr val="1E2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C150C-E9DB-4915-B617-E33DC98857D1}"/>
              </a:ext>
            </a:extLst>
          </p:cNvPr>
          <p:cNvSpPr txBox="1"/>
          <p:nvPr/>
        </p:nvSpPr>
        <p:spPr>
          <a:xfrm>
            <a:off x="89646" y="6488668"/>
            <a:ext cx="1210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rgbClr val="1E2D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https://vend-lab.ru</a:t>
            </a:r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106825-3D95-41A9-B3BB-A7A7436FB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87" y="621740"/>
            <a:ext cx="12121613" cy="40847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08FD26-F891-4B1E-9637-301DA363C077}"/>
              </a:ext>
            </a:extLst>
          </p:cNvPr>
          <p:cNvSpPr txBox="1"/>
          <p:nvPr/>
        </p:nvSpPr>
        <p:spPr>
          <a:xfrm>
            <a:off x="89646" y="4866546"/>
            <a:ext cx="12121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компании</a:t>
            </a:r>
          </a:p>
          <a:p>
            <a:pPr algn="ctr"/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«Венд-Лаб»</a:t>
            </a:r>
          </a:p>
        </p:txBody>
      </p:sp>
    </p:spTree>
    <p:extLst>
      <p:ext uri="{BB962C8B-B14F-4D97-AF65-F5344CB8AC3E}">
        <p14:creationId xmlns:p14="http://schemas.microsoft.com/office/powerpoint/2010/main" val="19955783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88DC2D-7A65-454D-A9F1-D2B16E422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336" y="706904"/>
            <a:ext cx="4988664" cy="2530708"/>
          </a:xfrm>
          <a:prstGeom prst="rect">
            <a:avLst/>
          </a:prstGeom>
        </p:spPr>
      </p:pic>
      <p:pic>
        <p:nvPicPr>
          <p:cNvPr id="1026" name="Picture 2" descr="ООО &quot;Венд-Лаб&quot;">
            <a:extLst>
              <a:ext uri="{FF2B5EF4-FFF2-40B4-BE49-F238E27FC236}">
                <a16:creationId xmlns:a16="http://schemas.microsoft.com/office/drawing/2014/main" id="{BCE187E9-C531-4748-ABB5-6C9504A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4" y="4465"/>
            <a:ext cx="16097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B6615-DC0B-46C5-A86F-EC673FE36A20}"/>
              </a:ext>
            </a:extLst>
          </p:cNvPr>
          <p:cNvSpPr txBox="1"/>
          <p:nvPr/>
        </p:nvSpPr>
        <p:spPr>
          <a:xfrm>
            <a:off x="1954307" y="0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решения для вендинга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EBF1D6-4DAA-4664-822F-8C7FE162989E}"/>
              </a:ext>
            </a:extLst>
          </p:cNvPr>
          <p:cNvSpPr/>
          <p:nvPr/>
        </p:nvSpPr>
        <p:spPr>
          <a:xfrm>
            <a:off x="0" y="0"/>
            <a:ext cx="89647" cy="6858000"/>
          </a:xfrm>
          <a:prstGeom prst="rect">
            <a:avLst/>
          </a:prstGeom>
          <a:solidFill>
            <a:srgbClr val="1E2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C150C-E9DB-4915-B617-E33DC98857D1}"/>
              </a:ext>
            </a:extLst>
          </p:cNvPr>
          <p:cNvSpPr txBox="1"/>
          <p:nvPr/>
        </p:nvSpPr>
        <p:spPr>
          <a:xfrm>
            <a:off x="89646" y="6488668"/>
            <a:ext cx="1210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rgbClr val="1E2D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https://vend-lab.ru</a:t>
            </a:r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E676F-9668-4304-93A8-4581015B4ABB}"/>
              </a:ext>
            </a:extLst>
          </p:cNvPr>
          <p:cNvSpPr txBox="1"/>
          <p:nvPr/>
        </p:nvSpPr>
        <p:spPr>
          <a:xfrm>
            <a:off x="217114" y="706904"/>
            <a:ext cx="69008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наш клиент уникален, поэтому мы всегда стараемся подходить индивидуально. </a:t>
            </a:r>
          </a:p>
          <a:p>
            <a:endParaRPr lang="ru-RU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Наша миссия – помочь Вам зарабатывать больше и быстрее.</a:t>
            </a:r>
          </a:p>
          <a:p>
            <a:endParaRPr lang="ru-RU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«Венд-Лаб» всегда ценит своих клиентов, </a:t>
            </a:r>
          </a:p>
          <a:p>
            <a:r>
              <a:rPr lang="ru-RU" sz="1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поэтому наша ценовая политика подстраивается под Вас, </a:t>
            </a:r>
          </a:p>
          <a:p>
            <a:r>
              <a:rPr lang="ru-RU" sz="1800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не Вы под наши цены!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D838E7-E0B6-473F-809B-FCF598580264}"/>
              </a:ext>
            </a:extLst>
          </p:cNvPr>
          <p:cNvSpPr txBox="1"/>
          <p:nvPr/>
        </p:nvSpPr>
        <p:spPr>
          <a:xfrm>
            <a:off x="89646" y="3842773"/>
            <a:ext cx="121023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algn="ctr"/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«Венд-Лаб»</a:t>
            </a:r>
          </a:p>
          <a:p>
            <a:pPr algn="ctr"/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Телефон/факс: </a:t>
            </a:r>
            <a:r>
              <a:rPr lang="ru-RU" b="1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+7 (499) 703-42-17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E-mail: </a:t>
            </a:r>
            <a:r>
              <a:rPr lang="ru-RU" b="1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info@vend-lab.ru</a:t>
            </a:r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469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ОО &quot;Венд-Лаб&quot;">
            <a:extLst>
              <a:ext uri="{FF2B5EF4-FFF2-40B4-BE49-F238E27FC236}">
                <a16:creationId xmlns:a16="http://schemas.microsoft.com/office/drawing/2014/main" id="{BCE187E9-C531-4748-ABB5-6C9504A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4" y="4465"/>
            <a:ext cx="16097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B6615-DC0B-46C5-A86F-EC673FE36A20}"/>
              </a:ext>
            </a:extLst>
          </p:cNvPr>
          <p:cNvSpPr txBox="1"/>
          <p:nvPr/>
        </p:nvSpPr>
        <p:spPr>
          <a:xfrm>
            <a:off x="1954307" y="0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решения для вендинга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EBF1D6-4DAA-4664-822F-8C7FE162989E}"/>
              </a:ext>
            </a:extLst>
          </p:cNvPr>
          <p:cNvSpPr/>
          <p:nvPr/>
        </p:nvSpPr>
        <p:spPr>
          <a:xfrm>
            <a:off x="0" y="0"/>
            <a:ext cx="89647" cy="6858000"/>
          </a:xfrm>
          <a:prstGeom prst="rect">
            <a:avLst/>
          </a:prstGeom>
          <a:solidFill>
            <a:srgbClr val="1E2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C150C-E9DB-4915-B617-E33DC98857D1}"/>
              </a:ext>
            </a:extLst>
          </p:cNvPr>
          <p:cNvSpPr txBox="1"/>
          <p:nvPr/>
        </p:nvSpPr>
        <p:spPr>
          <a:xfrm>
            <a:off x="89646" y="6488668"/>
            <a:ext cx="1210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rgbClr val="1E2D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https://vend-lab.ru</a:t>
            </a:r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8FD26-F891-4B1E-9637-301DA363C077}"/>
              </a:ext>
            </a:extLst>
          </p:cNvPr>
          <p:cNvSpPr txBox="1"/>
          <p:nvPr/>
        </p:nvSpPr>
        <p:spPr>
          <a:xfrm>
            <a:off x="217114" y="667853"/>
            <a:ext cx="58788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555555"/>
                </a:solidFill>
                <a:effectLst/>
                <a:latin typeface="Open Sans"/>
              </a:rPr>
              <a:t>ООО «Венд-Лаб» основана </a:t>
            </a:r>
            <a:r>
              <a:rPr lang="ru-RU" sz="2400" dirty="0">
                <a:solidFill>
                  <a:srgbClr val="555555"/>
                </a:solidFill>
                <a:latin typeface="Open Sans"/>
              </a:rPr>
              <a:t>в</a:t>
            </a:r>
            <a:r>
              <a:rPr lang="ru-RU" sz="2400" b="0" i="0" dirty="0">
                <a:solidFill>
                  <a:srgbClr val="555555"/>
                </a:solidFill>
                <a:effectLst/>
                <a:latin typeface="Open Sans"/>
              </a:rPr>
              <a:t> 2011 году.</a:t>
            </a:r>
          </a:p>
          <a:p>
            <a:r>
              <a:rPr lang="ru-RU" sz="2400" dirty="0">
                <a:solidFill>
                  <a:srgbClr val="555555"/>
                </a:solidFill>
                <a:latin typeface="Open Sans"/>
              </a:rPr>
              <a:t>Все сотрудники компании являются специалистами в области вендинга.</a:t>
            </a:r>
          </a:p>
          <a:p>
            <a:endParaRPr lang="ru-RU" sz="2400" dirty="0">
              <a:solidFill>
                <a:srgbClr val="555555"/>
              </a:solidFill>
              <a:latin typeface="Open Sans"/>
            </a:endParaRPr>
          </a:p>
          <a:p>
            <a:r>
              <a:rPr lang="ru-RU" sz="2400" dirty="0">
                <a:solidFill>
                  <a:srgbClr val="555555"/>
                </a:solidFill>
                <a:latin typeface="Open Sans"/>
              </a:rPr>
              <a:t>Основной вид деятельности – разработка и продажа электронных модулей и программного обеспечения «Венд-Аналитика», собственной разработки, для автоматизации работы вендинговых машин и аппаратов.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C244BF-5AE7-4D10-A99D-72427B631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67853"/>
            <a:ext cx="6107601" cy="367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137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ОО &quot;Венд-Лаб&quot;">
            <a:extLst>
              <a:ext uri="{FF2B5EF4-FFF2-40B4-BE49-F238E27FC236}">
                <a16:creationId xmlns:a16="http://schemas.microsoft.com/office/drawing/2014/main" id="{BCE187E9-C531-4748-ABB5-6C9504A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4" y="4465"/>
            <a:ext cx="16097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B6615-DC0B-46C5-A86F-EC673FE36A20}"/>
              </a:ext>
            </a:extLst>
          </p:cNvPr>
          <p:cNvSpPr txBox="1"/>
          <p:nvPr/>
        </p:nvSpPr>
        <p:spPr>
          <a:xfrm>
            <a:off x="1954307" y="0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решения для вендинга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EBF1D6-4DAA-4664-822F-8C7FE162989E}"/>
              </a:ext>
            </a:extLst>
          </p:cNvPr>
          <p:cNvSpPr/>
          <p:nvPr/>
        </p:nvSpPr>
        <p:spPr>
          <a:xfrm>
            <a:off x="0" y="0"/>
            <a:ext cx="89647" cy="6858000"/>
          </a:xfrm>
          <a:prstGeom prst="rect">
            <a:avLst/>
          </a:prstGeom>
          <a:solidFill>
            <a:srgbClr val="1E2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C150C-E9DB-4915-B617-E33DC98857D1}"/>
              </a:ext>
            </a:extLst>
          </p:cNvPr>
          <p:cNvSpPr txBox="1"/>
          <p:nvPr/>
        </p:nvSpPr>
        <p:spPr>
          <a:xfrm>
            <a:off x="89646" y="6488668"/>
            <a:ext cx="1210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rgbClr val="1E2D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https://vend-lab.ru</a:t>
            </a:r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8FD26-F891-4B1E-9637-301DA363C077}"/>
              </a:ext>
            </a:extLst>
          </p:cNvPr>
          <p:cNvSpPr txBox="1"/>
          <p:nvPr/>
        </p:nvSpPr>
        <p:spPr>
          <a:xfrm>
            <a:off x="477091" y="736082"/>
            <a:ext cx="116969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555555"/>
                </a:solidFill>
                <a:latin typeface="Open Sans"/>
              </a:rPr>
              <a:t>Основные отрасли для применения</a:t>
            </a:r>
            <a:r>
              <a:rPr lang="en-US" sz="2400" dirty="0">
                <a:solidFill>
                  <a:srgbClr val="555555"/>
                </a:solidFill>
                <a:latin typeface="Open Sans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55555"/>
                </a:solidFill>
                <a:latin typeface="Open Sans"/>
              </a:rPr>
              <a:t>Пищевые автоматы 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(снеки, кофе-машины</a:t>
            </a:r>
            <a:r>
              <a:rPr lang="en-US" dirty="0">
                <a:solidFill>
                  <a:srgbClr val="555555"/>
                </a:solidFill>
                <a:latin typeface="Open Sans"/>
              </a:rPr>
              <a:t> 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и т.п.);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55555"/>
                </a:solidFill>
                <a:latin typeface="Open Sans"/>
              </a:rPr>
              <a:t>Медицинские автоматы 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(выдача бахил, масок, линз);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55555"/>
                </a:solidFill>
                <a:latin typeface="Open Sans"/>
              </a:rPr>
              <a:t>Игровые автоматы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 (хваталки, игры).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D39B2-ECF1-4082-BDE2-C84F1954E0D2}"/>
              </a:ext>
            </a:extLst>
          </p:cNvPr>
          <p:cNvSpPr txBox="1"/>
          <p:nvPr/>
        </p:nvSpPr>
        <p:spPr>
          <a:xfrm>
            <a:off x="495019" y="2303162"/>
            <a:ext cx="82455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555555"/>
                </a:solidFill>
                <a:latin typeface="Open Sans"/>
              </a:rPr>
              <a:t>Для пищевой отрасли, поддерживается подключения к автоматам следующих производителей</a:t>
            </a:r>
            <a:r>
              <a:rPr lang="en-US" sz="2400" dirty="0">
                <a:solidFill>
                  <a:srgbClr val="555555"/>
                </a:solidFill>
                <a:latin typeface="Open Sans"/>
              </a:rPr>
              <a:t>:</a:t>
            </a:r>
          </a:p>
          <a:p>
            <a:endParaRPr lang="en-US" dirty="0">
              <a:solidFill>
                <a:srgbClr val="555555"/>
              </a:solidFill>
              <a:latin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55555"/>
                </a:solidFill>
                <a:effectLst/>
                <a:latin typeface="Open Sans"/>
              </a:rPr>
              <a:t>Bianchi</a:t>
            </a:r>
            <a:r>
              <a:rPr lang="en-US" b="0" i="0" dirty="0">
                <a:solidFill>
                  <a:srgbClr val="555555"/>
                </a:solidFill>
                <a:effectLst/>
                <a:latin typeface="Open Sans"/>
              </a:rPr>
              <a:t>,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0" dirty="0" err="1">
                <a:solidFill>
                  <a:srgbClr val="555555"/>
                </a:solidFill>
                <a:effectLst/>
                <a:latin typeface="Open Sans"/>
              </a:rPr>
              <a:t>Fastcorp</a:t>
            </a:r>
            <a:r>
              <a:rPr lang="en-US" b="0" i="0" dirty="0">
                <a:solidFill>
                  <a:srgbClr val="555555"/>
                </a:solidFill>
                <a:effectLst/>
                <a:latin typeface="Open Sans"/>
              </a:rPr>
              <a:t>,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0" dirty="0" err="1">
                <a:solidFill>
                  <a:srgbClr val="555555"/>
                </a:solidFill>
                <a:effectLst/>
                <a:latin typeface="Open Sans"/>
              </a:rPr>
              <a:t>Jofemar</a:t>
            </a:r>
            <a:r>
              <a:rPr lang="en-US" b="0" i="0" dirty="0">
                <a:solidFill>
                  <a:srgbClr val="555555"/>
                </a:solidFill>
                <a:effectLst/>
                <a:latin typeface="Open Sans"/>
              </a:rPr>
              <a:t>,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0" dirty="0" err="1">
                <a:solidFill>
                  <a:srgbClr val="555555"/>
                </a:solidFill>
                <a:effectLst/>
                <a:latin typeface="Open Sans"/>
              </a:rPr>
              <a:t>Necta</a:t>
            </a:r>
            <a:r>
              <a:rPr lang="en-US" b="0" i="0" dirty="0">
                <a:solidFill>
                  <a:srgbClr val="555555"/>
                </a:solidFill>
                <a:effectLst/>
                <a:latin typeface="Open Sans"/>
              </a:rPr>
              <a:t>,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0" dirty="0" err="1">
                <a:solidFill>
                  <a:srgbClr val="555555"/>
                </a:solidFill>
                <a:effectLst/>
                <a:latin typeface="Open Sans"/>
              </a:rPr>
              <a:t>Saeco</a:t>
            </a:r>
            <a:r>
              <a:rPr lang="en-US" b="0" i="0" dirty="0">
                <a:solidFill>
                  <a:srgbClr val="555555"/>
                </a:solidFill>
                <a:effectLst/>
                <a:latin typeface="Open Sans"/>
              </a:rPr>
              <a:t>,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555555"/>
                </a:solidFill>
                <a:effectLst/>
                <a:latin typeface="Open Sans"/>
              </a:rPr>
              <a:t>Sanden </a:t>
            </a:r>
            <a:r>
              <a:rPr lang="en-US" b="1" i="0" dirty="0" err="1">
                <a:solidFill>
                  <a:srgbClr val="555555"/>
                </a:solidFill>
                <a:effectLst/>
                <a:latin typeface="Open Sans"/>
              </a:rPr>
              <a:t>Vendo</a:t>
            </a:r>
            <a:r>
              <a:rPr lang="en-US" b="0" i="0" dirty="0">
                <a:solidFill>
                  <a:srgbClr val="555555"/>
                </a:solidFill>
                <a:effectLst/>
                <a:latin typeface="Open Sans"/>
              </a:rPr>
              <a:t>,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0" dirty="0" err="1">
                <a:solidFill>
                  <a:srgbClr val="555555"/>
                </a:solidFill>
                <a:effectLst/>
                <a:latin typeface="Open Sans"/>
              </a:rPr>
              <a:t>Westomatic</a:t>
            </a:r>
            <a:r>
              <a:rPr lang="en-US" b="0" i="0" dirty="0">
                <a:solidFill>
                  <a:srgbClr val="555555"/>
                </a:solidFill>
                <a:effectLst/>
                <a:latin typeface="Open Sans"/>
              </a:rPr>
              <a:t>.</a:t>
            </a:r>
            <a:endParaRPr lang="ru-RU" dirty="0">
              <a:solidFill>
                <a:srgbClr val="555555"/>
              </a:solidFill>
              <a:latin typeface="Open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5924E3-C7CC-46AD-963C-FCA4A779C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475" y="461665"/>
            <a:ext cx="3491597" cy="2227712"/>
          </a:xfrm>
          <a:prstGeom prst="rect">
            <a:avLst/>
          </a:prstGeom>
        </p:spPr>
      </p:pic>
      <p:pic>
        <p:nvPicPr>
          <p:cNvPr id="2050" name="Picture 2" descr="Купить бахилы в Волгограде оптом и в розницу">
            <a:extLst>
              <a:ext uri="{FF2B5EF4-FFF2-40B4-BE49-F238E27FC236}">
                <a16:creationId xmlns:a16="http://schemas.microsoft.com/office/drawing/2014/main" id="{5D98CA7C-53CC-46A2-B8E2-8D881B76D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588" y="2689377"/>
            <a:ext cx="310515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797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ОО &quot;Венд-Лаб&quot;">
            <a:extLst>
              <a:ext uri="{FF2B5EF4-FFF2-40B4-BE49-F238E27FC236}">
                <a16:creationId xmlns:a16="http://schemas.microsoft.com/office/drawing/2014/main" id="{BCE187E9-C531-4748-ABB5-6C9504A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4" y="4465"/>
            <a:ext cx="16097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B6615-DC0B-46C5-A86F-EC673FE36A20}"/>
              </a:ext>
            </a:extLst>
          </p:cNvPr>
          <p:cNvSpPr txBox="1"/>
          <p:nvPr/>
        </p:nvSpPr>
        <p:spPr>
          <a:xfrm>
            <a:off x="1954307" y="0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решения для вендинга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EBF1D6-4DAA-4664-822F-8C7FE162989E}"/>
              </a:ext>
            </a:extLst>
          </p:cNvPr>
          <p:cNvSpPr/>
          <p:nvPr/>
        </p:nvSpPr>
        <p:spPr>
          <a:xfrm>
            <a:off x="0" y="0"/>
            <a:ext cx="89647" cy="6858000"/>
          </a:xfrm>
          <a:prstGeom prst="rect">
            <a:avLst/>
          </a:prstGeom>
          <a:solidFill>
            <a:srgbClr val="1E2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C150C-E9DB-4915-B617-E33DC98857D1}"/>
              </a:ext>
            </a:extLst>
          </p:cNvPr>
          <p:cNvSpPr txBox="1"/>
          <p:nvPr/>
        </p:nvSpPr>
        <p:spPr>
          <a:xfrm>
            <a:off x="89646" y="6488668"/>
            <a:ext cx="1210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rgbClr val="1E2D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https://vend-lab.ru</a:t>
            </a:r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8FD26-F891-4B1E-9637-301DA363C077}"/>
              </a:ext>
            </a:extLst>
          </p:cNvPr>
          <p:cNvSpPr txBox="1"/>
          <p:nvPr/>
        </p:nvSpPr>
        <p:spPr>
          <a:xfrm>
            <a:off x="477091" y="736082"/>
            <a:ext cx="116969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555555"/>
                </a:solidFill>
                <a:latin typeface="Open Sans"/>
              </a:rPr>
              <a:t>Наши самые крупные клиенты</a:t>
            </a:r>
            <a:r>
              <a:rPr lang="en-US" sz="2400" dirty="0">
                <a:solidFill>
                  <a:srgbClr val="555555"/>
                </a:solidFill>
                <a:latin typeface="Open Sans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55555"/>
                </a:solidFill>
                <a:latin typeface="Open Sans"/>
              </a:rPr>
              <a:t>Мистерия </a:t>
            </a:r>
            <a:r>
              <a:rPr lang="en-US" b="1" dirty="0">
                <a:solidFill>
                  <a:srgbClr val="555555"/>
                </a:solidFill>
                <a:latin typeface="Open Sans"/>
              </a:rPr>
              <a:t>~ </a:t>
            </a:r>
            <a:r>
              <a:rPr lang="ru-RU" b="1" dirty="0">
                <a:solidFill>
                  <a:srgbClr val="555555"/>
                </a:solidFill>
                <a:latin typeface="Open Sans"/>
              </a:rPr>
              <a:t>более </a:t>
            </a:r>
            <a:r>
              <a:rPr lang="en-US" b="1" dirty="0">
                <a:solidFill>
                  <a:srgbClr val="555555"/>
                </a:solidFill>
                <a:latin typeface="Open Sans"/>
              </a:rPr>
              <a:t>1000 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кофе-машин в Москве и области.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55555"/>
                </a:solidFill>
                <a:latin typeface="Open Sans"/>
              </a:rPr>
              <a:t>Кофе-венд </a:t>
            </a:r>
            <a:r>
              <a:rPr lang="en-US" b="1" dirty="0">
                <a:solidFill>
                  <a:srgbClr val="555555"/>
                </a:solidFill>
                <a:latin typeface="Open Sans"/>
              </a:rPr>
              <a:t>~ </a:t>
            </a:r>
            <a:r>
              <a:rPr lang="ru-RU" b="1" dirty="0">
                <a:solidFill>
                  <a:srgbClr val="555555"/>
                </a:solidFill>
                <a:latin typeface="Open Sans"/>
              </a:rPr>
              <a:t>более 2</a:t>
            </a:r>
            <a:r>
              <a:rPr lang="en-US" b="1" dirty="0">
                <a:solidFill>
                  <a:srgbClr val="555555"/>
                </a:solidFill>
                <a:latin typeface="Open Sans"/>
              </a:rPr>
              <a:t>500 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кофе-машин в Российской Федерации.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555555"/>
                </a:solidFill>
                <a:latin typeface="Open Sans"/>
              </a:rPr>
              <a:t>Компания МК </a:t>
            </a:r>
            <a:r>
              <a:rPr lang="en-US" dirty="0">
                <a:solidFill>
                  <a:srgbClr val="555555"/>
                </a:solidFill>
                <a:latin typeface="Open Sans"/>
              </a:rPr>
              <a:t>~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 </a:t>
            </a:r>
            <a:r>
              <a:rPr lang="ru-RU" b="1" dirty="0">
                <a:solidFill>
                  <a:srgbClr val="555555"/>
                </a:solidFill>
                <a:latin typeface="Open Sans"/>
              </a:rPr>
              <a:t>более</a:t>
            </a:r>
            <a:r>
              <a:rPr lang="en-US" dirty="0">
                <a:solidFill>
                  <a:srgbClr val="555555"/>
                </a:solidFill>
                <a:latin typeface="Open Sans"/>
              </a:rPr>
              <a:t> </a:t>
            </a:r>
            <a:r>
              <a:rPr lang="ru-RU" b="1" dirty="0">
                <a:solidFill>
                  <a:srgbClr val="555555"/>
                </a:solidFill>
                <a:latin typeface="Open Sans"/>
              </a:rPr>
              <a:t>10</a:t>
            </a:r>
            <a:r>
              <a:rPr lang="en-US" b="1" dirty="0">
                <a:solidFill>
                  <a:srgbClr val="555555"/>
                </a:solidFill>
                <a:latin typeface="Open Sans"/>
              </a:rPr>
              <a:t>00</a:t>
            </a:r>
            <a:r>
              <a:rPr lang="en-US" dirty="0">
                <a:solidFill>
                  <a:srgbClr val="555555"/>
                </a:solidFill>
                <a:latin typeface="Open Sans"/>
              </a:rPr>
              <a:t> 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машин в Российской Федерации по выдаче пищевой продукции собственного производства.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555555"/>
                </a:solidFill>
                <a:latin typeface="Open Sans"/>
              </a:rPr>
              <a:t>Айсберри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 </a:t>
            </a:r>
            <a:r>
              <a:rPr lang="en-US" dirty="0">
                <a:solidFill>
                  <a:srgbClr val="555555"/>
                </a:solidFill>
                <a:latin typeface="Open Sans"/>
              </a:rPr>
              <a:t>~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 </a:t>
            </a:r>
            <a:r>
              <a:rPr lang="ru-RU" b="1" dirty="0">
                <a:solidFill>
                  <a:srgbClr val="555555"/>
                </a:solidFill>
                <a:latin typeface="Open Sans"/>
              </a:rPr>
              <a:t>более</a:t>
            </a:r>
            <a:r>
              <a:rPr lang="en-US" b="1" dirty="0">
                <a:solidFill>
                  <a:srgbClr val="555555"/>
                </a:solidFill>
                <a:latin typeface="Open Sans"/>
              </a:rPr>
              <a:t> 1000 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в Российской Федерации  машин по выдаче мороженного и сопутствующей продукции.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2E69C5-016D-4A83-904F-1F7F50095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4" y="3020232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04E5A63-5620-4C24-BA06-CB84EEF75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266" y="2882056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145795A-7AC9-4A6B-B8F5-CE132635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951" y="3074019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2BABF40-A3B3-4035-8E05-EB2C28DE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451" y="3015750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938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ОО &quot;Венд-Лаб&quot;">
            <a:extLst>
              <a:ext uri="{FF2B5EF4-FFF2-40B4-BE49-F238E27FC236}">
                <a16:creationId xmlns:a16="http://schemas.microsoft.com/office/drawing/2014/main" id="{BCE187E9-C531-4748-ABB5-6C9504A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4" y="4465"/>
            <a:ext cx="16097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B6615-DC0B-46C5-A86F-EC673FE36A20}"/>
              </a:ext>
            </a:extLst>
          </p:cNvPr>
          <p:cNvSpPr txBox="1"/>
          <p:nvPr/>
        </p:nvSpPr>
        <p:spPr>
          <a:xfrm>
            <a:off x="1954307" y="0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решения для вендинга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EBF1D6-4DAA-4664-822F-8C7FE162989E}"/>
              </a:ext>
            </a:extLst>
          </p:cNvPr>
          <p:cNvSpPr/>
          <p:nvPr/>
        </p:nvSpPr>
        <p:spPr>
          <a:xfrm>
            <a:off x="0" y="0"/>
            <a:ext cx="89647" cy="6858000"/>
          </a:xfrm>
          <a:prstGeom prst="rect">
            <a:avLst/>
          </a:prstGeom>
          <a:solidFill>
            <a:srgbClr val="1E2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C150C-E9DB-4915-B617-E33DC98857D1}"/>
              </a:ext>
            </a:extLst>
          </p:cNvPr>
          <p:cNvSpPr txBox="1"/>
          <p:nvPr/>
        </p:nvSpPr>
        <p:spPr>
          <a:xfrm>
            <a:off x="89646" y="6488668"/>
            <a:ext cx="1210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rgbClr val="1E2D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https://vend-lab.ru</a:t>
            </a:r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8FD26-F891-4B1E-9637-301DA363C077}"/>
              </a:ext>
            </a:extLst>
          </p:cNvPr>
          <p:cNvSpPr txBox="1"/>
          <p:nvPr/>
        </p:nvSpPr>
        <p:spPr>
          <a:xfrm>
            <a:off x="477092" y="736082"/>
            <a:ext cx="81200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555555"/>
                </a:solidFill>
                <a:latin typeface="Open Sans"/>
              </a:rPr>
              <a:t>Уникальность 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нашего решения в разработанном программном обеспечении </a:t>
            </a:r>
            <a:r>
              <a:rPr lang="ru-RU" b="1" dirty="0">
                <a:solidFill>
                  <a:srgbClr val="555555"/>
                </a:solidFill>
                <a:latin typeface="Open Sans"/>
              </a:rPr>
              <a:t>«Венд-Аналитика»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 (</a:t>
            </a:r>
            <a:r>
              <a:rPr lang="en-US" b="1" dirty="0">
                <a:solidFill>
                  <a:srgbClr val="555555"/>
                </a:solidFill>
                <a:latin typeface="Open Sans"/>
              </a:rPr>
              <a:t>CRM</a:t>
            </a:r>
            <a:r>
              <a:rPr lang="en-US" dirty="0">
                <a:solidFill>
                  <a:srgbClr val="555555"/>
                </a:solidFill>
                <a:latin typeface="Open Sans"/>
              </a:rPr>
              <a:t>)</a:t>
            </a:r>
            <a:r>
              <a:rPr lang="ru-RU" dirty="0">
                <a:solidFill>
                  <a:srgbClr val="555555"/>
                </a:solidFill>
                <a:latin typeface="Open Sans"/>
              </a:rPr>
              <a:t>, которое уже стало брендом на российском рынке. </a:t>
            </a:r>
            <a:endParaRPr lang="en-US" dirty="0">
              <a:solidFill>
                <a:srgbClr val="555555"/>
              </a:solidFill>
              <a:latin typeface="Open Sans"/>
            </a:endParaRPr>
          </a:p>
          <a:p>
            <a:endParaRPr lang="en-US" dirty="0">
              <a:solidFill>
                <a:srgbClr val="555555"/>
              </a:solidFill>
              <a:latin typeface="Open Sans"/>
            </a:endParaRPr>
          </a:p>
          <a:p>
            <a:r>
              <a:rPr lang="ru-RU" b="1" dirty="0">
                <a:solidFill>
                  <a:srgbClr val="555555"/>
                </a:solidFill>
                <a:latin typeface="Open Sans"/>
              </a:rPr>
              <a:t>«</a:t>
            </a:r>
            <a:r>
              <a:rPr lang="ru-RU" b="1" i="0" dirty="0">
                <a:solidFill>
                  <a:srgbClr val="555555"/>
                </a:solidFill>
                <a:effectLst/>
                <a:latin typeface="Open Sans"/>
              </a:rPr>
              <a:t>Венд-Аналитика»</a:t>
            </a:r>
            <a:r>
              <a:rPr lang="ru-RU" b="0" i="0" dirty="0">
                <a:solidFill>
                  <a:srgbClr val="555555"/>
                </a:solidFill>
                <a:effectLst/>
                <a:latin typeface="Open Sans"/>
              </a:rPr>
              <a:t> позволяет отслеживать товарные и денежные потоки компании, используя для отражения хозяйственных операций соответствующие документы: «Поступление товаров», «Перемещение товаров», «Приходный кассовый ордер», «Исходящее платёжное поручение», «Обслуживание ТА» и т.п.</a:t>
            </a:r>
            <a:endParaRPr lang="ru-RU" dirty="0">
              <a:solidFill>
                <a:srgbClr val="555555"/>
              </a:solidFill>
              <a:latin typeface="Open Sans"/>
            </a:endParaRPr>
          </a:p>
          <a:p>
            <a:endParaRPr lang="ru-RU" b="0" i="0" dirty="0">
              <a:solidFill>
                <a:srgbClr val="555555"/>
              </a:solidFill>
              <a:effectLst/>
              <a:latin typeface="Open San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EAAA13-64AF-45ED-A3F9-332856D9D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3341" y="736082"/>
            <a:ext cx="3388659" cy="22591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4DDE1-28F6-448F-80F4-0092AD01451D}"/>
              </a:ext>
            </a:extLst>
          </p:cNvPr>
          <p:cNvSpPr txBox="1"/>
          <p:nvPr/>
        </p:nvSpPr>
        <p:spPr>
          <a:xfrm>
            <a:off x="477091" y="3334840"/>
            <a:ext cx="117149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Система позволяет отражать и учитывать различные операции, связанные с обслуживанием торговых автоматов: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загрузку и изъятие товаров;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инвентаризацию товаров и наличности;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перенастройку автоматов (изменение цен и рецептуры приготовления напитков);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тестирование напитков в процессе настройки автомата и финальное (после закрытия двери автомата) тестирование;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возврат товаров или денежных сумм клиентам, не получившим оплаченный товар или получившим товар ненадлежащего качества (например, выбравшим пустую ячейку </a:t>
            </a:r>
            <a:r>
              <a:rPr lang="ru-RU" b="0" i="0" dirty="0" err="1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снекового</a:t>
            </a:r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блока или получившим просроченный снек).</a:t>
            </a:r>
          </a:p>
        </p:txBody>
      </p:sp>
    </p:spTree>
    <p:extLst>
      <p:ext uri="{BB962C8B-B14F-4D97-AF65-F5344CB8AC3E}">
        <p14:creationId xmlns:p14="http://schemas.microsoft.com/office/powerpoint/2010/main" val="3276037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ОО &quot;Венд-Лаб&quot;">
            <a:extLst>
              <a:ext uri="{FF2B5EF4-FFF2-40B4-BE49-F238E27FC236}">
                <a16:creationId xmlns:a16="http://schemas.microsoft.com/office/drawing/2014/main" id="{BCE187E9-C531-4748-ABB5-6C9504A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4" y="4465"/>
            <a:ext cx="16097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B6615-DC0B-46C5-A86F-EC673FE36A20}"/>
              </a:ext>
            </a:extLst>
          </p:cNvPr>
          <p:cNvSpPr txBox="1"/>
          <p:nvPr/>
        </p:nvSpPr>
        <p:spPr>
          <a:xfrm>
            <a:off x="1954307" y="0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решения для вендинга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EBF1D6-4DAA-4664-822F-8C7FE162989E}"/>
              </a:ext>
            </a:extLst>
          </p:cNvPr>
          <p:cNvSpPr/>
          <p:nvPr/>
        </p:nvSpPr>
        <p:spPr>
          <a:xfrm>
            <a:off x="0" y="0"/>
            <a:ext cx="89647" cy="6858000"/>
          </a:xfrm>
          <a:prstGeom prst="rect">
            <a:avLst/>
          </a:prstGeom>
          <a:solidFill>
            <a:srgbClr val="1E2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C150C-E9DB-4915-B617-E33DC98857D1}"/>
              </a:ext>
            </a:extLst>
          </p:cNvPr>
          <p:cNvSpPr txBox="1"/>
          <p:nvPr/>
        </p:nvSpPr>
        <p:spPr>
          <a:xfrm>
            <a:off x="89646" y="6488668"/>
            <a:ext cx="1210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rgbClr val="1E2D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https://vend-lab.ru</a:t>
            </a:r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8FD26-F891-4B1E-9637-301DA363C077}"/>
              </a:ext>
            </a:extLst>
          </p:cNvPr>
          <p:cNvSpPr txBox="1"/>
          <p:nvPr/>
        </p:nvSpPr>
        <p:spPr>
          <a:xfrm>
            <a:off x="477092" y="736082"/>
            <a:ext cx="71223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Встраиваемые терминалы взаимодействуют с торговыми автоматами посредством протокола EVA-DTS или протокола, разработанного </a:t>
            </a:r>
            <a:r>
              <a:rPr lang="ru-RU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Saeco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International Group. </a:t>
            </a:r>
          </a:p>
          <a:p>
            <a:endParaRPr lang="ru-RU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Каждый терминал оборудован пультом с индикаторами, отображающими наличие соединения с сервером и с торговым автоматом, и кнопками Service, </a:t>
            </a:r>
            <a:r>
              <a:rPr lang="ru-RU" dirty="0" err="1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Loading</a:t>
            </a:r>
            <a:r>
              <a:rPr lang="ru-RU" dirty="0">
                <a:solidFill>
                  <a:srgbClr val="55555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Collection.</a:t>
            </a:r>
            <a:endParaRPr lang="ru-RU" i="0" dirty="0"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F285BD4-EC69-4B5A-A33C-583F8244B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456" y="736082"/>
            <a:ext cx="4592544" cy="219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6E0EBAD-D859-4D63-91F2-AB632B3D9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2" y="3041824"/>
            <a:ext cx="48006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8D4714-2EA1-4219-8077-AF5B7E94A2E4}"/>
              </a:ext>
            </a:extLst>
          </p:cNvPr>
          <p:cNvSpPr txBox="1"/>
          <p:nvPr/>
        </p:nvSpPr>
        <p:spPr>
          <a:xfrm>
            <a:off x="5468470" y="3085505"/>
            <a:ext cx="672353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rgbClr val="555555"/>
                </a:solidFill>
                <a:effectLst/>
                <a:latin typeface="Open Sans"/>
              </a:rPr>
              <a:t>Приложение «Венд-Аналитика» используется для контроля за состоянием торговых автоматов, ведения управленческого учёта, анализа данных и администрирования системы.</a:t>
            </a:r>
          </a:p>
          <a:p>
            <a:pPr algn="just"/>
            <a:endParaRPr lang="ru-RU" dirty="0">
              <a:solidFill>
                <a:srgbClr val="555555"/>
              </a:solidFill>
              <a:latin typeface="Open Sans"/>
            </a:endParaRPr>
          </a:p>
          <a:p>
            <a:pPr algn="just"/>
            <a:r>
              <a:rPr lang="ru-RU" b="0" i="0" dirty="0">
                <a:solidFill>
                  <a:srgbClr val="555555"/>
                </a:solidFill>
                <a:effectLst/>
                <a:latin typeface="Open Sans"/>
              </a:rPr>
              <a:t>Пользователи Венд-Аналитики имеют персональные логины для входа в систему; все действия по изменению параметров торговых автоматов протоколируются. Ролевая система безопасности позволяет устанавливать для каждого пользователя права доступа к возможностям системы.</a:t>
            </a:r>
          </a:p>
          <a:p>
            <a:br>
              <a:rPr lang="ru-RU" b="0" i="0" dirty="0">
                <a:solidFill>
                  <a:srgbClr val="555555"/>
                </a:solidFill>
                <a:effectLst/>
                <a:latin typeface="Open Sans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55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ОО &quot;Венд-Лаб&quot;">
            <a:extLst>
              <a:ext uri="{FF2B5EF4-FFF2-40B4-BE49-F238E27FC236}">
                <a16:creationId xmlns:a16="http://schemas.microsoft.com/office/drawing/2014/main" id="{BCE187E9-C531-4748-ABB5-6C9504A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4" y="4465"/>
            <a:ext cx="16097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B6615-DC0B-46C5-A86F-EC673FE36A20}"/>
              </a:ext>
            </a:extLst>
          </p:cNvPr>
          <p:cNvSpPr txBox="1"/>
          <p:nvPr/>
        </p:nvSpPr>
        <p:spPr>
          <a:xfrm>
            <a:off x="1954307" y="0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решения для вендинга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EBF1D6-4DAA-4664-822F-8C7FE162989E}"/>
              </a:ext>
            </a:extLst>
          </p:cNvPr>
          <p:cNvSpPr/>
          <p:nvPr/>
        </p:nvSpPr>
        <p:spPr>
          <a:xfrm>
            <a:off x="0" y="0"/>
            <a:ext cx="89647" cy="6858000"/>
          </a:xfrm>
          <a:prstGeom prst="rect">
            <a:avLst/>
          </a:prstGeom>
          <a:solidFill>
            <a:srgbClr val="1E2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C150C-E9DB-4915-B617-E33DC98857D1}"/>
              </a:ext>
            </a:extLst>
          </p:cNvPr>
          <p:cNvSpPr txBox="1"/>
          <p:nvPr/>
        </p:nvSpPr>
        <p:spPr>
          <a:xfrm>
            <a:off x="89646" y="6488668"/>
            <a:ext cx="1210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rgbClr val="1E2D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https://vend-lab.ru</a:t>
            </a:r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8FD26-F891-4B1E-9637-301DA363C077}"/>
              </a:ext>
            </a:extLst>
          </p:cNvPr>
          <p:cNvSpPr txBox="1"/>
          <p:nvPr/>
        </p:nvSpPr>
        <p:spPr>
          <a:xfrm>
            <a:off x="477092" y="736082"/>
            <a:ext cx="117149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Open Sans Condensed"/>
              </a:rPr>
              <a:t>Использование «облачных» касс</a:t>
            </a:r>
          </a:p>
          <a:p>
            <a:endParaRPr lang="ru-RU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Размещение в офисе фискального сервера предполагает постоянное наличие электропитания и Интернет, поэтому в некоторых случаях удобнее воспользоваться услугами организаций, размещающих пул ККТ в дата-центрах — фермами онлайн-касс.</a:t>
            </a:r>
            <a:endParaRPr lang="ru-RU" i="0" dirty="0">
              <a:solidFill>
                <a:srgbClr val="55555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2857961-FA05-4E51-B05F-0FE4CBAD8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57" y="2401470"/>
            <a:ext cx="8553450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745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ОО &quot;Венд-Лаб&quot;">
            <a:extLst>
              <a:ext uri="{FF2B5EF4-FFF2-40B4-BE49-F238E27FC236}">
                <a16:creationId xmlns:a16="http://schemas.microsoft.com/office/drawing/2014/main" id="{BCE187E9-C531-4748-ABB5-6C9504A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4" y="4465"/>
            <a:ext cx="16097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B6615-DC0B-46C5-A86F-EC673FE36A20}"/>
              </a:ext>
            </a:extLst>
          </p:cNvPr>
          <p:cNvSpPr txBox="1"/>
          <p:nvPr/>
        </p:nvSpPr>
        <p:spPr>
          <a:xfrm>
            <a:off x="1954307" y="0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решения для вендинга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EBF1D6-4DAA-4664-822F-8C7FE162989E}"/>
              </a:ext>
            </a:extLst>
          </p:cNvPr>
          <p:cNvSpPr/>
          <p:nvPr/>
        </p:nvSpPr>
        <p:spPr>
          <a:xfrm>
            <a:off x="0" y="0"/>
            <a:ext cx="89647" cy="6858000"/>
          </a:xfrm>
          <a:prstGeom prst="rect">
            <a:avLst/>
          </a:prstGeom>
          <a:solidFill>
            <a:srgbClr val="1E2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C150C-E9DB-4915-B617-E33DC98857D1}"/>
              </a:ext>
            </a:extLst>
          </p:cNvPr>
          <p:cNvSpPr txBox="1"/>
          <p:nvPr/>
        </p:nvSpPr>
        <p:spPr>
          <a:xfrm>
            <a:off x="89646" y="6488668"/>
            <a:ext cx="1210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rgbClr val="1E2D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https://vend-lab.ru</a:t>
            </a:r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8FD26-F891-4B1E-9637-301DA363C077}"/>
              </a:ext>
            </a:extLst>
          </p:cNvPr>
          <p:cNvSpPr txBox="1"/>
          <p:nvPr/>
        </p:nvSpPr>
        <p:spPr>
          <a:xfrm>
            <a:off x="477092" y="736082"/>
            <a:ext cx="117149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Установка ККТ в торговый автомат</a:t>
            </a:r>
          </a:p>
          <a:p>
            <a:endParaRPr lang="ru-RU" dirty="0">
              <a:solidFill>
                <a:srgbClr val="5555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 соответствии с законом использование фискального сервера и фермы касс недопустимо при продаже подакцизной продукции, технически сложных товаров, а также товаров, подлежащих обязательной маркировке средствами идентификации. Кроме того, использованию фискального сервера и фермы касс может препятствовать неустойчивая GSM-связь в месте расположения торгового автомата. </a:t>
            </a:r>
          </a:p>
          <a:p>
            <a:pPr algn="just"/>
            <a:r>
              <a:rPr lang="ru-RU" b="0" i="0" dirty="0">
                <a:solidFill>
                  <a:srgbClr val="55555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 продаже подакцизной продукции, технически сложных товаров, а также товаров, подлежащих обязательной маркировке средствами идентификации, следует дополнительно установить в автомат принтер кассовых чеков.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6AEF885-BA13-4265-9C45-A0F9430E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76" y="3278743"/>
            <a:ext cx="97536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74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ОО &quot;Венд-Лаб&quot;">
            <a:extLst>
              <a:ext uri="{FF2B5EF4-FFF2-40B4-BE49-F238E27FC236}">
                <a16:creationId xmlns:a16="http://schemas.microsoft.com/office/drawing/2014/main" id="{BCE187E9-C531-4748-ABB5-6C9504A32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14" y="4465"/>
            <a:ext cx="1609725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B6615-DC0B-46C5-A86F-EC673FE36A20}"/>
              </a:ext>
            </a:extLst>
          </p:cNvPr>
          <p:cNvSpPr txBox="1"/>
          <p:nvPr/>
        </p:nvSpPr>
        <p:spPr>
          <a:xfrm>
            <a:off x="1954307" y="0"/>
            <a:ext cx="9681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1E2D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Профессиональные решения для вендинга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EBF1D6-4DAA-4664-822F-8C7FE162989E}"/>
              </a:ext>
            </a:extLst>
          </p:cNvPr>
          <p:cNvSpPr/>
          <p:nvPr/>
        </p:nvSpPr>
        <p:spPr>
          <a:xfrm>
            <a:off x="0" y="0"/>
            <a:ext cx="89647" cy="6858000"/>
          </a:xfrm>
          <a:prstGeom prst="rect">
            <a:avLst/>
          </a:prstGeom>
          <a:solidFill>
            <a:srgbClr val="1E2D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4C150C-E9DB-4915-B617-E33DC98857D1}"/>
              </a:ext>
            </a:extLst>
          </p:cNvPr>
          <p:cNvSpPr txBox="1"/>
          <p:nvPr/>
        </p:nvSpPr>
        <p:spPr>
          <a:xfrm>
            <a:off x="89646" y="6488668"/>
            <a:ext cx="12102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0" dirty="0">
                <a:solidFill>
                  <a:srgbClr val="1E2D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https://vend-lab.ru</a:t>
            </a:r>
            <a:endParaRPr lang="ru-RU" dirty="0">
              <a:solidFill>
                <a:srgbClr val="1E2D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8FD26-F891-4B1E-9637-301DA363C077}"/>
              </a:ext>
            </a:extLst>
          </p:cNvPr>
          <p:cNvSpPr txBox="1"/>
          <p:nvPr/>
        </p:nvSpPr>
        <p:spPr>
          <a:xfrm>
            <a:off x="3946430" y="564804"/>
            <a:ext cx="82455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555555"/>
                </a:solidFill>
                <a:effectLst/>
                <a:latin typeface="Open Sans"/>
              </a:rPr>
              <a:t>В отделе 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Open Sans"/>
              </a:rPr>
              <a:t>R&amp;D </a:t>
            </a:r>
            <a:r>
              <a:rPr lang="ru-RU" sz="2400" b="0" i="0" dirty="0">
                <a:solidFill>
                  <a:srgbClr val="555555"/>
                </a:solidFill>
                <a:effectLst/>
                <a:latin typeface="Open Sans"/>
              </a:rPr>
              <a:t>идёт постоянная работа по совершенствованию своих аппаратных модулей для подключения как новым машинам так и уже устаревшего (Б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Open Sans"/>
              </a:rPr>
              <a:t>/</a:t>
            </a:r>
            <a:r>
              <a:rPr lang="ru-RU" sz="2400" b="0" i="0" dirty="0">
                <a:solidFill>
                  <a:srgbClr val="555555"/>
                </a:solidFill>
                <a:effectLst/>
                <a:latin typeface="Open Sans"/>
              </a:rPr>
              <a:t>У) парка. Что позволяет нашим клиентам работать с любыми машинами присутствующими на рынке.</a:t>
            </a:r>
            <a:endParaRPr lang="ru-RU" sz="2400" dirty="0">
              <a:solidFill>
                <a:srgbClr val="555555"/>
              </a:solidFill>
              <a:latin typeface="Open Sans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9AB3F5-910E-4CFC-9322-3956EA564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6" y="564804"/>
            <a:ext cx="3691162" cy="24742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B05C03-1CA0-42C3-9203-F3C984DE5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861" y="3110752"/>
            <a:ext cx="2877139" cy="30390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CFB074-DC50-441C-95EC-7D29BE1FB45E}"/>
              </a:ext>
            </a:extLst>
          </p:cNvPr>
          <p:cNvSpPr txBox="1"/>
          <p:nvPr/>
        </p:nvSpPr>
        <p:spPr>
          <a:xfrm>
            <a:off x="217114" y="3110752"/>
            <a:ext cx="8882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0" dirty="0">
                <a:solidFill>
                  <a:srgbClr val="555555"/>
                </a:solidFill>
                <a:effectLst/>
                <a:latin typeface="Open Sans"/>
              </a:rPr>
              <a:t>Компания всегда предоставляет качественную поддержку своих клиентов по монтажу и оснастке аппаратов. </a:t>
            </a:r>
          </a:p>
          <a:p>
            <a:endParaRPr lang="ru-RU" sz="2400" dirty="0">
              <a:solidFill>
                <a:srgbClr val="555555"/>
              </a:solidFill>
              <a:latin typeface="Open Sans"/>
            </a:endParaRPr>
          </a:p>
          <a:p>
            <a:r>
              <a:rPr lang="ru-RU" sz="2400" dirty="0">
                <a:solidFill>
                  <a:srgbClr val="555555"/>
                </a:solidFill>
                <a:latin typeface="Open Sans"/>
              </a:rPr>
              <a:t>Наша техническая поддержка работает </a:t>
            </a:r>
            <a:endParaRPr lang="en-US" sz="2400" dirty="0">
              <a:solidFill>
                <a:srgbClr val="555555"/>
              </a:solidFill>
              <a:latin typeface="Open Sans"/>
            </a:endParaRPr>
          </a:p>
          <a:p>
            <a:r>
              <a:rPr lang="ru-RU" sz="2400" b="1" dirty="0">
                <a:solidFill>
                  <a:srgbClr val="555555"/>
                </a:solidFill>
                <a:latin typeface="Open Sans"/>
              </a:rPr>
              <a:t>круглосуточно – 24</a:t>
            </a:r>
            <a:r>
              <a:rPr lang="en-US" sz="2400" b="1" dirty="0">
                <a:solidFill>
                  <a:srgbClr val="555555"/>
                </a:solidFill>
                <a:latin typeface="Open Sans"/>
              </a:rPr>
              <a:t>/7 </a:t>
            </a:r>
            <a:r>
              <a:rPr lang="ru-RU" sz="2400" dirty="0">
                <a:solidFill>
                  <a:srgbClr val="555555"/>
                </a:solidFill>
                <a:latin typeface="Open San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87271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754</Words>
  <Application>Microsoft Office PowerPoint</Application>
  <PresentationFormat>Широкоэкранный</PresentationFormat>
  <Paragraphs>83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Open Sans Condensed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Маков</dc:creator>
  <cp:lastModifiedBy>Алексей Маков</cp:lastModifiedBy>
  <cp:revision>10</cp:revision>
  <dcterms:created xsi:type="dcterms:W3CDTF">2022-10-29T20:37:55Z</dcterms:created>
  <dcterms:modified xsi:type="dcterms:W3CDTF">2022-10-29T21:54:41Z</dcterms:modified>
</cp:coreProperties>
</file>